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3" r:id="rId2"/>
  </p:sldMasterIdLst>
  <p:notesMasterIdLst>
    <p:notesMasterId r:id="rId12"/>
  </p:notesMasterIdLst>
  <p:sldIdLst>
    <p:sldId id="256" r:id="rId3"/>
    <p:sldId id="257" r:id="rId4"/>
    <p:sldId id="271" r:id="rId5"/>
    <p:sldId id="351" r:id="rId6"/>
    <p:sldId id="334" r:id="rId7"/>
    <p:sldId id="341" r:id="rId8"/>
    <p:sldId id="350" r:id="rId9"/>
    <p:sldId id="349" r:id="rId10"/>
    <p:sldId id="29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heOSQwsVESe0yRoNg5okUv7wFK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769EAC-12AE-4C70-9E75-2AD35B8BB96A}">
  <a:tblStyle styleId="{6C769EAC-12AE-4C70-9E75-2AD35B8BB96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BA7E4F-0316-46B6-B1FE-089ABF6B02E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156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lv-LV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83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evadslaids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9124"/>
            <a:ext cx="12192000" cy="6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58" y="523543"/>
            <a:ext cx="9144000" cy="28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0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40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19" name="Google Shape;19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0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ītāji_ar_ES_joslu">
  <p:cSld name="Atbalstītāji_ar_ES_joslu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2"/>
          <p:cNvCxnSpPr/>
          <p:nvPr/>
        </p:nvCxnSpPr>
        <p:spPr>
          <a:xfrm>
            <a:off x="2518611" y="4235116"/>
            <a:ext cx="734728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" name="Google Shape;32;p42"/>
          <p:cNvGrpSpPr/>
          <p:nvPr/>
        </p:nvGrpSpPr>
        <p:grpSpPr>
          <a:xfrm>
            <a:off x="4115032" y="4574904"/>
            <a:ext cx="4154441" cy="1138821"/>
            <a:chOff x="3968608" y="4652963"/>
            <a:chExt cx="4154441" cy="1138821"/>
          </a:xfrm>
        </p:grpSpPr>
        <p:pic>
          <p:nvPicPr>
            <p:cNvPr id="33" name="Google Shape;33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42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60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Lillā">
  <p:cSld name="Sadalošais_Lillā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3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Mint">
  <p:cSld name="Sadalošais_Mint">
    <p:bg>
      <p:bgPr>
        <a:solidFill>
          <a:schemeClr val="accent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187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Oranžs">
  <p:cSld name="Sadalošais_Oranžs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5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171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" type="obj">
  <p:cSld name="1_Teksts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0" name="Google Shape;5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72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ksts">
  <p:cSld name="2_Teksts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" name="Google Shape;5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730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 points">
  <p:cSld name="1_Bullet points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714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kolonnas">
  <p:cSld name="1_Teksts_kolonnas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2" name="Google Shape;6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853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bullet_points">
  <p:cSld name="1_Teksts_bullet_point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615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Bilde">
  <p:cSld name="Teksts_Bil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44894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body" idx="1"/>
          </p:nvPr>
        </p:nvSpPr>
        <p:spPr>
          <a:xfrm>
            <a:off x="435496" y="2221625"/>
            <a:ext cx="4489431" cy="408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>
            <a:spLocks noGrp="1"/>
          </p:cNvSpPr>
          <p:nvPr>
            <p:ph type="pic" idx="2"/>
          </p:nvPr>
        </p:nvSpPr>
        <p:spPr>
          <a:xfrm>
            <a:off x="5919788" y="417095"/>
            <a:ext cx="5646737" cy="5888455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112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/>
          <p:nvPr/>
        </p:nvSpPr>
        <p:spPr>
          <a:xfrm>
            <a:off x="10757647" y="497541"/>
            <a:ext cx="1434353" cy="64208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1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851777" y="597102"/>
            <a:ext cx="1207896" cy="515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1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28" name="Google Shape;28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41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as_Bildes">
  <p:cSld name="DIvas_Bild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44894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>
            <a:spLocks noGrp="1"/>
          </p:cNvSpPr>
          <p:nvPr>
            <p:ph type="pic" idx="2"/>
          </p:nvPr>
        </p:nvSpPr>
        <p:spPr>
          <a:xfrm>
            <a:off x="6705600" y="417095"/>
            <a:ext cx="4860925" cy="588845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52"/>
          <p:cNvSpPr>
            <a:spLocks noGrp="1"/>
          </p:cNvSpPr>
          <p:nvPr>
            <p:ph type="pic" idx="3"/>
          </p:nvPr>
        </p:nvSpPr>
        <p:spPr>
          <a:xfrm>
            <a:off x="434975" y="2501900"/>
            <a:ext cx="5661025" cy="38036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598004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lillā">
  <p:cSld name="1_Teksts_lillā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464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kolonnas_lillā">
  <p:cSld name="Teksts_kolonnas_lillā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4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826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bullet_points_2_lillā">
  <p:cSld name="Teksts_bullet_points_2_lillā">
    <p:bg>
      <p:bgPr>
        <a:solidFill>
          <a:schemeClr val="accen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5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6" name="Google Shape;86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15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ksts_lillā">
  <p:cSld name="2_Teksts_lillā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159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Bullet_points_lillā">
  <p:cSld name="Teksts_Bullet_points_lillā"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7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7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4485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pa_vidu_lilla">
  <p:cSld name="Teksts_pa_vidu_lilla">
    <p:bg>
      <p:bgPr>
        <a:solidFill>
          <a:schemeClr val="accen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8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8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6178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pa_vidu_Orandžs">
  <p:cSld name="Teksts_pa_vidu_Orandžs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9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9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036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pa_vidu_Mint">
  <p:cSld name="Teksts_pa_vidu_Mint">
    <p:bg>
      <p:bgPr>
        <a:solidFill>
          <a:srgbClr val="00B4A4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0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0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289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">
  <p:cSld name="Tabula_balt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19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dies!">
  <p:cSld name="Paldies!">
    <p:bg>
      <p:bgPr>
        <a:solidFill>
          <a:schemeClr val="accen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5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5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a_tabula_Balts_ar_grafiku">
  <p:cSld name="Maza_tabula_Balts_ar_grafiku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2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4713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62" descr="pasted-image.pdf"/>
          <p:cNvPicPr preferRelativeResize="0"/>
          <p:nvPr/>
        </p:nvPicPr>
        <p:blipFill rotWithShape="1">
          <a:blip r:embed="rId2">
            <a:alphaModFix/>
          </a:blip>
          <a:srcRect t="50988"/>
          <a:stretch/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2" descr="pasted-image.pdf"/>
          <p:cNvPicPr preferRelativeResize="0"/>
          <p:nvPr/>
        </p:nvPicPr>
        <p:blipFill rotWithShape="1">
          <a:blip r:embed="rId3">
            <a:alphaModFix/>
          </a:blip>
          <a:srcRect r="10837" b="52329"/>
          <a:stretch/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856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fika_balts_ar_grafiku">
  <p:cSld name="Grafika_balts_ar_grafiku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3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63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63" descr="pasted-image.pdf"/>
          <p:cNvPicPr preferRelativeResize="0"/>
          <p:nvPr/>
        </p:nvPicPr>
        <p:blipFill rotWithShape="1">
          <a:blip r:embed="rId2">
            <a:alphaModFix/>
          </a:blip>
          <a:srcRect t="50988"/>
          <a:stretch/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3" descr="pasted-image.pdf"/>
          <p:cNvPicPr preferRelativeResize="0"/>
          <p:nvPr/>
        </p:nvPicPr>
        <p:blipFill rotWithShape="1">
          <a:blip r:embed="rId3">
            <a:alphaModFix/>
          </a:blip>
          <a:srcRect r="10837" b="52329"/>
          <a:stretch/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471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a tabula_Balts_ar_grafiku">
  <p:cSld name="Maza tabula_Balts_ar_grafiku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4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4713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64" descr="Image"/>
          <p:cNvPicPr preferRelativeResize="0"/>
          <p:nvPr/>
        </p:nvPicPr>
        <p:blipFill rotWithShape="1">
          <a:blip r:embed="rId2">
            <a:alphaModFix/>
          </a:blip>
          <a:srcRect l="50000"/>
          <a:stretch/>
        </p:blipFill>
        <p:spPr>
          <a:xfrm>
            <a:off x="-1" y="900836"/>
            <a:ext cx="524021" cy="10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4" descr="Image"/>
          <p:cNvPicPr preferRelativeResize="0"/>
          <p:nvPr/>
        </p:nvPicPr>
        <p:blipFill rotWithShape="1">
          <a:blip r:embed="rId3">
            <a:alphaModFix/>
          </a:blip>
          <a:srcRect l="-5768" t="-9935" r="48099" b="1"/>
          <a:stretch/>
        </p:blipFill>
        <p:spPr>
          <a:xfrm>
            <a:off x="11806518" y="4948518"/>
            <a:ext cx="385482" cy="7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015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a_tabula_Balts_ar_grafiku_2">
  <p:cSld name="Maza_tabula_Balts_ar_grafiku_2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5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4713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5" descr="Image"/>
          <p:cNvPicPr preferRelativeResize="0"/>
          <p:nvPr/>
        </p:nvPicPr>
        <p:blipFill rotWithShape="1">
          <a:blip r:embed="rId3">
            <a:alphaModFix/>
          </a:blip>
          <a:srcRect t="-4616" r="48100"/>
          <a:stretch/>
        </p:blipFill>
        <p:spPr>
          <a:xfrm>
            <a:off x="11845076" y="1344706"/>
            <a:ext cx="346924" cy="69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5" descr="Image"/>
          <p:cNvPicPr preferRelativeResize="0"/>
          <p:nvPr/>
        </p:nvPicPr>
        <p:blipFill rotWithShape="1">
          <a:blip r:embed="rId4">
            <a:alphaModFix/>
          </a:blip>
          <a:srcRect l="89977" t="-24924"/>
          <a:stretch/>
        </p:blipFill>
        <p:spPr>
          <a:xfrm>
            <a:off x="0" y="5149850"/>
            <a:ext cx="971202" cy="101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735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">
  <p:cSld name="Tabula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6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66" descr="pasted-image.pdf"/>
          <p:cNvPicPr preferRelativeResize="0"/>
          <p:nvPr/>
        </p:nvPicPr>
        <p:blipFill rotWithShape="1">
          <a:blip r:embed="rId3">
            <a:alphaModFix/>
          </a:blip>
          <a:srcRect t="50988"/>
          <a:stretch/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6" descr="pasted-image.pdf"/>
          <p:cNvPicPr preferRelativeResize="0"/>
          <p:nvPr/>
        </p:nvPicPr>
        <p:blipFill rotWithShape="1">
          <a:blip r:embed="rId4">
            <a:alphaModFix/>
          </a:blip>
          <a:srcRect r="10837" b="52329"/>
          <a:stretch/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9651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ika josla">
  <p:cSld name="Laika josla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7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7"/>
          <p:cNvSpPr txBox="1">
            <a:spLocks noGrp="1"/>
          </p:cNvSpPr>
          <p:nvPr>
            <p:ph type="body" idx="1"/>
          </p:nvPr>
        </p:nvSpPr>
        <p:spPr>
          <a:xfrm>
            <a:off x="634040" y="1860550"/>
            <a:ext cx="10923921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0" name="Google Shape;140;p67" descr="pasted-image.pdf"/>
          <p:cNvPicPr preferRelativeResize="0"/>
          <p:nvPr/>
        </p:nvPicPr>
        <p:blipFill rotWithShape="1">
          <a:blip r:embed="rId2">
            <a:alphaModFix/>
          </a:blip>
          <a:srcRect t="50988"/>
          <a:stretch/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7" descr="pasted-image.pdf"/>
          <p:cNvPicPr preferRelativeResize="0"/>
          <p:nvPr/>
        </p:nvPicPr>
        <p:blipFill rotWithShape="1">
          <a:blip r:embed="rId3">
            <a:alphaModFix/>
          </a:blip>
          <a:srcRect r="10837" b="52329"/>
          <a:stretch/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08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luči un bumbuļi">
  <p:cSld name="Kluči un bumbuļi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8"/>
          <p:cNvSpPr>
            <a:spLocks noGrp="1"/>
          </p:cNvSpPr>
          <p:nvPr>
            <p:ph type="dgm" idx="2"/>
          </p:nvPr>
        </p:nvSpPr>
        <p:spPr>
          <a:xfrm>
            <a:off x="1266825" y="2084294"/>
            <a:ext cx="9658350" cy="365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4616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āts">
  <p:cSld name="Citāts"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9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9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0" name="Google Shape;150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3585" y="1443789"/>
            <a:ext cx="6564830" cy="3167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5320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itāts">
  <p:cSld name="1_Citāts">
    <p:bg>
      <p:bgPr>
        <a:solidFill>
          <a:schemeClr val="accen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0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0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5" name="Google Shape;15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3585" y="1443789"/>
            <a:ext cx="6564830" cy="3167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5195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itāts">
  <p:cSld name="2_Citāts">
    <p:bg>
      <p:bgPr>
        <a:solidFill>
          <a:srgbClr val="00B4A4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13585" y="1443789"/>
            <a:ext cx="6564830" cy="316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1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61" name="Google Shape;16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98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itaji_Slaidos">
  <p:cSld name="Atbalstitaji_Slaidos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6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76"/>
          <p:cNvSpPr/>
          <p:nvPr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6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506466" y="6053328"/>
            <a:ext cx="1207896" cy="51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808" y="6115556"/>
            <a:ext cx="1170827" cy="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438" y="6137168"/>
            <a:ext cx="1601135" cy="3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ītāji_sānā">
  <p:cSld name="Atbalstītāji_sānā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2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78422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2"/>
          <p:cNvSpPr txBox="1">
            <a:spLocks noGrp="1"/>
          </p:cNvSpPr>
          <p:nvPr>
            <p:ph type="body" idx="1"/>
          </p:nvPr>
        </p:nvSpPr>
        <p:spPr>
          <a:xfrm>
            <a:off x="435496" y="2406315"/>
            <a:ext cx="7842231" cy="38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5" name="Google Shape;16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2"/>
          <p:cNvSpPr/>
          <p:nvPr/>
        </p:nvSpPr>
        <p:spPr>
          <a:xfrm>
            <a:off x="8935453" y="0"/>
            <a:ext cx="325654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3933" y="856573"/>
            <a:ext cx="1458788" cy="47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0543" y="2186266"/>
            <a:ext cx="1552418" cy="155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43" y="4299414"/>
            <a:ext cx="1655911" cy="4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1177" y="5528957"/>
            <a:ext cx="1914645" cy="413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453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ela_Bilde_Pa_Visu_Slaidu">
  <p:cSld name="Liela_Bilde_Pa_Visu_Slaidu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479508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ēma_Pa_Visu_Slaidu_ar_Malām">
  <p:cSld name="Shēma_Pa_Visu_Slaidu_ar_Malām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4"/>
          <p:cNvSpPr>
            <a:spLocks noGrp="1"/>
          </p:cNvSpPr>
          <p:nvPr>
            <p:ph type="pic" idx="2"/>
          </p:nvPr>
        </p:nvSpPr>
        <p:spPr>
          <a:xfrm>
            <a:off x="585537" y="541422"/>
            <a:ext cx="11020926" cy="577515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66900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dies!">
  <p:cSld name="Paldies!">
    <p:bg>
      <p:bgPr>
        <a:solidFill>
          <a:schemeClr val="accen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5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5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1616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itaji_Slaidos">
  <p:cSld name="Atbalstitaji_Slaidos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6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76"/>
          <p:cNvSpPr/>
          <p:nvPr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6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506466" y="6053328"/>
            <a:ext cx="1207896" cy="51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808" y="6115556"/>
            <a:ext cx="1170827" cy="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438" y="6137168"/>
            <a:ext cx="1601135" cy="346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657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">
  <p:cSld name="Tabula_lillā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5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4366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">
  <p:cSld name="Tabula_Balts_ar_grafiku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8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78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78" descr="Image"/>
          <p:cNvPicPr preferRelativeResize="0"/>
          <p:nvPr/>
        </p:nvPicPr>
        <p:blipFill rotWithShape="1">
          <a:blip r:embed="rId2">
            <a:alphaModFix/>
          </a:blip>
          <a:srcRect l="50000"/>
          <a:stretch/>
        </p:blipFill>
        <p:spPr>
          <a:xfrm>
            <a:off x="-1" y="900836"/>
            <a:ext cx="524021" cy="10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8" descr="Image"/>
          <p:cNvPicPr preferRelativeResize="0"/>
          <p:nvPr/>
        </p:nvPicPr>
        <p:blipFill rotWithShape="1">
          <a:blip r:embed="rId3">
            <a:alphaModFix/>
          </a:blip>
          <a:srcRect l="-5768" t="-9935" r="48099" b="1"/>
          <a:stretch/>
        </p:blipFill>
        <p:spPr>
          <a:xfrm>
            <a:off x="11806518" y="4948518"/>
            <a:ext cx="385482" cy="7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9850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_3">
  <p:cSld name="Tabula_Balts_ar_grafiku_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9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9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9" descr="Image"/>
          <p:cNvPicPr preferRelativeResize="0"/>
          <p:nvPr/>
        </p:nvPicPr>
        <p:blipFill rotWithShape="1">
          <a:blip r:embed="rId3">
            <a:alphaModFix/>
          </a:blip>
          <a:srcRect t="-4616" r="48100"/>
          <a:stretch/>
        </p:blipFill>
        <p:spPr>
          <a:xfrm>
            <a:off x="11845076" y="1344706"/>
            <a:ext cx="346924" cy="69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9" descr="Image"/>
          <p:cNvPicPr preferRelativeResize="0"/>
          <p:nvPr/>
        </p:nvPicPr>
        <p:blipFill rotWithShape="1">
          <a:blip r:embed="rId4">
            <a:alphaModFix/>
          </a:blip>
          <a:srcRect l="89977" t="-24924"/>
          <a:stretch/>
        </p:blipFill>
        <p:spPr>
          <a:xfrm>
            <a:off x="0" y="5149850"/>
            <a:ext cx="971202" cy="101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6882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_atbalstītāji">
  <p:cSld name="Tabula_lillā_atbalstītāji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"/>
          <p:cNvSpPr/>
          <p:nvPr/>
        </p:nvSpPr>
        <p:spPr>
          <a:xfrm>
            <a:off x="10186988" y="6272463"/>
            <a:ext cx="1427496" cy="585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0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0"/>
          <p:cNvSpPr/>
          <p:nvPr/>
        </p:nvSpPr>
        <p:spPr>
          <a:xfrm>
            <a:off x="0" y="5662863"/>
            <a:ext cx="12192000" cy="1195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529" y="6067037"/>
            <a:ext cx="908388" cy="2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8569" y="5803200"/>
            <a:ext cx="966690" cy="9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224" y="6124237"/>
            <a:ext cx="1031136" cy="2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0892" y="6157653"/>
            <a:ext cx="1192249" cy="257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7352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ā_tabula_lillā">
  <p:cSld name="Mazā_tabula_lillā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47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">
  <p:cSld name="Tabula_lillā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5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_atbalstītāji">
  <p:cSld name="Tabula_lillā_atbalstītāji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"/>
          <p:cNvSpPr/>
          <p:nvPr/>
        </p:nvSpPr>
        <p:spPr>
          <a:xfrm>
            <a:off x="10186988" y="6272463"/>
            <a:ext cx="1427496" cy="585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0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0"/>
          <p:cNvSpPr/>
          <p:nvPr/>
        </p:nvSpPr>
        <p:spPr>
          <a:xfrm>
            <a:off x="0" y="5662863"/>
            <a:ext cx="12192000" cy="1195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529" y="6067037"/>
            <a:ext cx="908388" cy="2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8569" y="5803200"/>
            <a:ext cx="966690" cy="9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224" y="6124237"/>
            <a:ext cx="1031136" cy="2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0892" y="6157653"/>
            <a:ext cx="1192249" cy="2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ā_tabula_lillā">
  <p:cSld name="Mazā_tabula_lillā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kšs_Ja_Nepieciešams">
  <p:cSld name="Tukšs_Ja_Nepieciešam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evadslaids" type="title">
  <p:cSld name="Ievadslaid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9124"/>
            <a:ext cx="12192000" cy="6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58" y="523543"/>
            <a:ext cx="9144000" cy="28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0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40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19" name="Google Shape;19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0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158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49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03412" y="365125"/>
            <a:ext cx="109503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1075764" y="2178423"/>
            <a:ext cx="10278035" cy="39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4" r:id="rId3"/>
    <p:sldLayoutId id="2147483685" r:id="rId4"/>
    <p:sldLayoutId id="2147483686" r:id="rId5"/>
    <p:sldLayoutId id="2147483689" r:id="rId6"/>
    <p:sldLayoutId id="2147483690" r:id="rId7"/>
    <p:sldLayoutId id="214748369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03412" y="365125"/>
            <a:ext cx="109503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1075764" y="2178423"/>
            <a:ext cx="10278035" cy="39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845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lv-LV" sz="4000" dirty="0"/>
              <a:t>Bibliotēkas un datnes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br>
              <a:rPr lang="lv-LV" dirty="0"/>
            </a:br>
            <a:r>
              <a:rPr lang="lv-LV" dirty="0">
                <a:latin typeface="Arial"/>
                <a:ea typeface="Arial"/>
                <a:cs typeface="Arial"/>
                <a:sym typeface="Arial"/>
              </a:rPr>
              <a:t>Anita Līva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r>
              <a:rPr lang="lv-LV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Marina Juzova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 dirty="0"/>
              <a:t>www.skola2030.lv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 dirty="0"/>
              <a:t>facebook.com/Skola2030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>
            <a:spLocks noGrp="1"/>
          </p:cNvSpPr>
          <p:nvPr>
            <p:ph type="title"/>
          </p:nvPr>
        </p:nvSpPr>
        <p:spPr>
          <a:xfrm>
            <a:off x="1660849" y="867748"/>
            <a:ext cx="7737937" cy="320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lv-LV" b="0" dirty="0"/>
              <a:t>Izmanto programmēšanas valodas un tās bibliotēku dokumentāciju un palīdzības sistēmu, lai patstāvīgi apgūtu citas to piedāvātās iespējas, kas nepieciešamas konkrētās programmatūras izstrādei. (T.A. 2.4.10.)</a:t>
            </a:r>
            <a:br>
              <a:rPr lang="lv-LV" b="0" dirty="0"/>
            </a:br>
            <a:endParaRPr lang="lv-LV" b="0" dirty="0"/>
          </a:p>
        </p:txBody>
      </p:sp>
      <p:sp>
        <p:nvSpPr>
          <p:cNvPr id="226" name="Google Shape;226;p2"/>
          <p:cNvSpPr txBox="1">
            <a:spLocks noGrp="1"/>
          </p:cNvSpPr>
          <p:nvPr>
            <p:ph type="body" idx="1"/>
          </p:nvPr>
        </p:nvSpPr>
        <p:spPr>
          <a:xfrm>
            <a:off x="2793214" y="3905685"/>
            <a:ext cx="7010149" cy="94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Marina Juzova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Anita Līva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E72DC-0EEC-42E0-BA9F-5B5AB4EC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65" y="2563294"/>
            <a:ext cx="1726906" cy="22886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>
            <a:spLocks noGrp="1"/>
          </p:cNvSpPr>
          <p:nvPr>
            <p:ph type="title"/>
          </p:nvPr>
        </p:nvSpPr>
        <p:spPr>
          <a:xfrm>
            <a:off x="1337822" y="581936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lv-LV" dirty="0"/>
              <a:t>Bibliotēkas i</a:t>
            </a:r>
            <a:r>
              <a:rPr lang="lv-LV" altLang="lv-LV" dirty="0"/>
              <a:t>r noderīgu līdzekļu kolekcija, kura novērš nepieciešamību rakstīt kodu no nulles. </a:t>
            </a:r>
            <a:br>
              <a:rPr lang="lv-LV" altLang="lv-LV" dirty="0"/>
            </a:b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8664-366A-4A47-A89F-48C2D8966365}"/>
              </a:ext>
            </a:extLst>
          </p:cNvPr>
          <p:cNvSpPr/>
          <p:nvPr/>
        </p:nvSpPr>
        <p:spPr>
          <a:xfrm>
            <a:off x="439271" y="2874026"/>
            <a:ext cx="558501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lv-LV" altLang="lv-LV" sz="2300" b="1" dirty="0">
                <a:solidFill>
                  <a:schemeClr val="lt1"/>
                </a:solidFill>
              </a:rPr>
              <a:t>Bibliotēku skaits </a:t>
            </a:r>
            <a:r>
              <a:rPr lang="lv-LV" altLang="lv-LV" sz="2300" b="1" dirty="0" err="1">
                <a:solidFill>
                  <a:schemeClr val="lt1"/>
                </a:solidFill>
              </a:rPr>
              <a:t>PYTHONā</a:t>
            </a:r>
            <a:r>
              <a:rPr lang="lv-LV" altLang="lv-LV" sz="2300" b="1" dirty="0">
                <a:solidFill>
                  <a:schemeClr val="lt1"/>
                </a:solidFill>
              </a:rPr>
              <a:t> nemitīgi pieaug.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lv-LV" altLang="lv-LV" sz="2300" b="1" dirty="0" err="1">
                <a:solidFill>
                  <a:schemeClr val="lt1"/>
                </a:solidFill>
              </a:rPr>
              <a:t>Python</a:t>
            </a:r>
            <a:r>
              <a:rPr lang="lv-LV" altLang="lv-LV" sz="2300" b="1" dirty="0">
                <a:solidFill>
                  <a:schemeClr val="lt1"/>
                </a:solidFill>
              </a:rPr>
              <a:t> bibliotēkām ir būtiska nozīme lietojumprogrammu izstrādē: </a:t>
            </a:r>
            <a:r>
              <a:rPr lang="lv-LV" altLang="lv-LV" sz="2300" b="1" dirty="0" err="1">
                <a:solidFill>
                  <a:schemeClr val="lt1"/>
                </a:solidFill>
              </a:rPr>
              <a:t>mašīnmācīšanās</a:t>
            </a:r>
            <a:r>
              <a:rPr lang="lv-LV" altLang="lv-LV" sz="2300" b="1" dirty="0">
                <a:solidFill>
                  <a:schemeClr val="lt1"/>
                </a:solidFill>
              </a:rPr>
              <a:t> jomā, datu apstrādē, datu </a:t>
            </a:r>
            <a:r>
              <a:rPr lang="lv-LV" altLang="lv-LV" sz="2300" b="1" dirty="0" err="1">
                <a:solidFill>
                  <a:schemeClr val="lt1"/>
                </a:solidFill>
              </a:rPr>
              <a:t>vizualizācijā</a:t>
            </a:r>
            <a:r>
              <a:rPr lang="lv-LV" altLang="lv-LV" sz="2300" b="1" dirty="0">
                <a:solidFill>
                  <a:schemeClr val="lt1"/>
                </a:solidFill>
              </a:rPr>
              <a:t>, attēlu apstrādē, interfeisa izstrādē un daudz kur citur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12A15-F45C-4D03-A6EB-5DF782A9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9641"/>
            <a:ext cx="5402527" cy="29126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>
            <a:spLocks noGrp="1"/>
          </p:cNvSpPr>
          <p:nvPr>
            <p:ph type="title"/>
          </p:nvPr>
        </p:nvSpPr>
        <p:spPr>
          <a:xfrm>
            <a:off x="1033022" y="304030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lv-LV" dirty="0"/>
              <a:t>SR izmanto moduli </a:t>
            </a:r>
            <a:r>
              <a:rPr lang="lv-LV" dirty="0" err="1"/>
              <a:t>fileinput</a:t>
            </a:r>
            <a:r>
              <a:rPr lang="lv-LV" dirty="0"/>
              <a:t>, lai atvieglotu datu ievadīšanu</a:t>
            </a:r>
            <a:br>
              <a:rPr lang="lv-LV" dirty="0"/>
            </a:b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8664-366A-4A47-A89F-48C2D8966365}"/>
              </a:ext>
            </a:extLst>
          </p:cNvPr>
          <p:cNvSpPr/>
          <p:nvPr/>
        </p:nvSpPr>
        <p:spPr>
          <a:xfrm>
            <a:off x="762580" y="1735200"/>
            <a:ext cx="9557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lv-LV" altLang="lv-LV" sz="2400" b="1" dirty="0" err="1">
                <a:solidFill>
                  <a:schemeClr val="lt1"/>
                </a:solidFill>
              </a:rPr>
              <a:t>fileinput.input</a:t>
            </a:r>
            <a:r>
              <a:rPr lang="lv-LV" altLang="lv-LV" sz="2400" b="1" dirty="0">
                <a:solidFill>
                  <a:schemeClr val="lt1"/>
                </a:solidFill>
              </a:rPr>
              <a:t>(</a:t>
            </a:r>
            <a:r>
              <a:rPr lang="lv-LV" altLang="lv-LV" sz="2400" b="1" dirty="0" err="1">
                <a:solidFill>
                  <a:schemeClr val="lt1"/>
                </a:solidFill>
              </a:rPr>
              <a:t>files</a:t>
            </a:r>
            <a:r>
              <a:rPr lang="lv-LV" altLang="lv-LV" sz="2400" b="1" dirty="0">
                <a:solidFill>
                  <a:schemeClr val="lt1"/>
                </a:solidFill>
              </a:rPr>
              <a:t>=</a:t>
            </a:r>
            <a:r>
              <a:rPr lang="lv-LV" altLang="lv-LV" sz="2400" b="1" dirty="0" err="1">
                <a:solidFill>
                  <a:schemeClr val="lt1"/>
                </a:solidFill>
              </a:rPr>
              <a:t>None</a:t>
            </a:r>
            <a:r>
              <a:rPr lang="lv-LV" altLang="lv-LV" sz="2400" b="1" dirty="0">
                <a:solidFill>
                  <a:schemeClr val="lt1"/>
                </a:solidFill>
              </a:rPr>
              <a:t>, </a:t>
            </a:r>
            <a:r>
              <a:rPr lang="lv-LV" altLang="lv-LV" sz="2400" b="1" dirty="0" err="1">
                <a:solidFill>
                  <a:schemeClr val="lt1"/>
                </a:solidFill>
              </a:rPr>
              <a:t>inplace</a:t>
            </a:r>
            <a:r>
              <a:rPr lang="lv-LV" altLang="lv-LV" sz="2400" b="1" dirty="0">
                <a:solidFill>
                  <a:schemeClr val="lt1"/>
                </a:solidFill>
              </a:rPr>
              <a:t>=</a:t>
            </a:r>
            <a:r>
              <a:rPr lang="lv-LV" altLang="lv-LV" sz="2400" b="1" dirty="0" err="1">
                <a:solidFill>
                  <a:schemeClr val="lt1"/>
                </a:solidFill>
              </a:rPr>
              <a:t>False</a:t>
            </a:r>
            <a:r>
              <a:rPr lang="lv-LV" altLang="lv-LV" sz="2400" b="1" dirty="0">
                <a:solidFill>
                  <a:schemeClr val="lt1"/>
                </a:solidFill>
              </a:rPr>
              <a:t>, </a:t>
            </a:r>
            <a:r>
              <a:rPr lang="lv-LV" altLang="lv-LV" sz="2400" b="1" dirty="0" err="1">
                <a:solidFill>
                  <a:schemeClr val="lt1"/>
                </a:solidFill>
              </a:rPr>
              <a:t>backup</a:t>
            </a:r>
            <a:r>
              <a:rPr lang="lv-LV" altLang="lv-LV" sz="2400" b="1" dirty="0">
                <a:solidFill>
                  <a:schemeClr val="lt1"/>
                </a:solidFill>
              </a:rPr>
              <a:t>='', *, mode='r’,       </a:t>
            </a:r>
            <a:r>
              <a:rPr lang="lv-LV" altLang="lv-LV" sz="2400" b="1" dirty="0" err="1">
                <a:solidFill>
                  <a:schemeClr val="lt1"/>
                </a:solidFill>
              </a:rPr>
              <a:t>openhook</a:t>
            </a:r>
            <a:r>
              <a:rPr lang="lv-LV" altLang="lv-LV" sz="2400" b="1" dirty="0">
                <a:solidFill>
                  <a:schemeClr val="lt1"/>
                </a:solidFill>
              </a:rPr>
              <a:t>=</a:t>
            </a:r>
            <a:r>
              <a:rPr lang="lv-LV" altLang="lv-LV" sz="2400" b="1" dirty="0" err="1">
                <a:solidFill>
                  <a:schemeClr val="lt1"/>
                </a:solidFill>
              </a:rPr>
              <a:t>None</a:t>
            </a:r>
            <a:r>
              <a:rPr lang="lv-LV" altLang="lv-LV" sz="2400" b="1" dirty="0">
                <a:solidFill>
                  <a:schemeClr val="lt1"/>
                </a:solidFill>
              </a:rPr>
              <a:t>, </a:t>
            </a:r>
            <a:r>
              <a:rPr lang="lv-LV" altLang="lv-LV" sz="2400" b="1" dirty="0" err="1">
                <a:solidFill>
                  <a:schemeClr val="lt1"/>
                </a:solidFill>
              </a:rPr>
              <a:t>encoding</a:t>
            </a:r>
            <a:r>
              <a:rPr lang="lv-LV" altLang="lv-LV" sz="2400" b="1" dirty="0">
                <a:solidFill>
                  <a:schemeClr val="lt1"/>
                </a:solidFill>
              </a:rPr>
              <a:t>=</a:t>
            </a:r>
            <a:r>
              <a:rPr lang="lv-LV" altLang="lv-LV" sz="2400" b="1" dirty="0" err="1">
                <a:solidFill>
                  <a:schemeClr val="lt1"/>
                </a:solidFill>
              </a:rPr>
              <a:t>None</a:t>
            </a:r>
            <a:r>
              <a:rPr lang="lv-LV" altLang="lv-LV" sz="2400" b="1" dirty="0">
                <a:solidFill>
                  <a:schemeClr val="lt1"/>
                </a:solidFill>
              </a:rPr>
              <a:t>, </a:t>
            </a:r>
            <a:r>
              <a:rPr lang="lv-LV" altLang="lv-LV" sz="2400" b="1" dirty="0" err="1">
                <a:solidFill>
                  <a:schemeClr val="lt1"/>
                </a:solidFill>
              </a:rPr>
              <a:t>errors</a:t>
            </a:r>
            <a:r>
              <a:rPr lang="lv-LV" altLang="lv-LV" sz="2400" b="1" dirty="0">
                <a:solidFill>
                  <a:schemeClr val="lt1"/>
                </a:solidFill>
              </a:rPr>
              <a:t>=</a:t>
            </a:r>
            <a:r>
              <a:rPr lang="lv-LV" altLang="lv-LV" sz="2400" b="1" dirty="0" err="1">
                <a:solidFill>
                  <a:schemeClr val="lt1"/>
                </a:solidFill>
              </a:rPr>
              <a:t>None</a:t>
            </a:r>
            <a:r>
              <a:rPr lang="lv-LV" altLang="lv-LV" sz="2400" b="1" dirty="0">
                <a:solidFill>
                  <a:schemeClr val="lt1"/>
                </a:solidFill>
              </a:rPr>
              <a:t>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61E6A6-A619-4CA5-B7A7-CD02D51B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61" y="3022341"/>
            <a:ext cx="49815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2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1046-4F01-4A66-AF82-E9AB0948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9" y="417095"/>
            <a:ext cx="8526586" cy="681789"/>
          </a:xfrm>
        </p:spPr>
        <p:txBody>
          <a:bodyPr/>
          <a:lstStyle/>
          <a:p>
            <a:r>
              <a:rPr lang="lv-LV" dirty="0"/>
              <a:t>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58586-CBC5-48A8-9DBD-C7302192B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158" y="1922760"/>
            <a:ext cx="9785683" cy="3705727"/>
          </a:xfrm>
        </p:spPr>
        <p:txBody>
          <a:bodyPr/>
          <a:lstStyle/>
          <a:p>
            <a:r>
              <a:rPr lang="lv-LV" i="1" dirty="0"/>
              <a:t>mode=</a:t>
            </a:r>
          </a:p>
          <a:p>
            <a:endParaRPr lang="lv-LV" i="1" dirty="0"/>
          </a:p>
          <a:p>
            <a:r>
              <a:rPr lang="lv-LV" i="1" dirty="0"/>
              <a:t>‘r’  </a:t>
            </a:r>
            <a:r>
              <a:rPr lang="lv-LV" i="1" dirty="0" err="1"/>
              <a:t>read</a:t>
            </a:r>
            <a:r>
              <a:rPr lang="lv-LV" i="1" dirty="0"/>
              <a:t> - lasīšanai</a:t>
            </a:r>
          </a:p>
          <a:p>
            <a:r>
              <a:rPr lang="lv-LV" i="1" dirty="0"/>
              <a:t>‘</a:t>
            </a:r>
            <a:r>
              <a:rPr lang="lv-LV" i="1" dirty="0" err="1"/>
              <a:t>rU</a:t>
            </a:r>
            <a:r>
              <a:rPr lang="lv-LV" i="1" dirty="0"/>
              <a:t>’ </a:t>
            </a:r>
            <a:r>
              <a:rPr lang="lv-LV" i="1" dirty="0" err="1"/>
              <a:t>readUpdate</a:t>
            </a:r>
            <a:endParaRPr lang="lv-LV" i="1" dirty="0"/>
          </a:p>
          <a:p>
            <a:r>
              <a:rPr lang="lv-LV" i="1" dirty="0"/>
              <a:t>‘U’ - </a:t>
            </a:r>
            <a:r>
              <a:rPr lang="lv-LV" i="1" dirty="0" err="1"/>
              <a:t>update</a:t>
            </a:r>
            <a:endParaRPr lang="lv-LV" i="1" dirty="0"/>
          </a:p>
          <a:p>
            <a:r>
              <a:rPr lang="lv-LV" i="1" dirty="0"/>
              <a:t>‘</a:t>
            </a:r>
            <a:r>
              <a:rPr lang="lv-LV" i="1" dirty="0" err="1"/>
              <a:t>rb</a:t>
            </a:r>
            <a:r>
              <a:rPr lang="lv-LV" i="1" dirty="0"/>
              <a:t>’ – lasīt bināri</a:t>
            </a:r>
          </a:p>
          <a:p>
            <a:endParaRPr lang="lv-LV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934149-6DD9-40A5-9A97-9CEE7439F88E}"/>
              </a:ext>
            </a:extLst>
          </p:cNvPr>
          <p:cNvSpPr/>
          <p:nvPr/>
        </p:nvSpPr>
        <p:spPr>
          <a:xfrm>
            <a:off x="5107578" y="1461095"/>
            <a:ext cx="637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i="1" dirty="0">
                <a:solidFill>
                  <a:schemeClr val="accent1"/>
                </a:solidFill>
              </a:rPr>
              <a:t>Norāda darbības ar datni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E5AA-576E-4326-A1F6-15A83B696D34}"/>
              </a:ext>
            </a:extLst>
          </p:cNvPr>
          <p:cNvSpPr txBox="1"/>
          <p:nvPr/>
        </p:nvSpPr>
        <p:spPr>
          <a:xfrm>
            <a:off x="1425389" y="524301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v-LV" dirty="0"/>
              <a:t>https://docs.python.org/3/library/fileinput.html</a:t>
            </a:r>
          </a:p>
        </p:txBody>
      </p:sp>
    </p:spTree>
    <p:extLst>
      <p:ext uri="{BB962C8B-B14F-4D97-AF65-F5344CB8AC3E}">
        <p14:creationId xmlns:p14="http://schemas.microsoft.com/office/powerpoint/2010/main" val="162475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496780" cy="1033333"/>
          </a:xfrm>
        </p:spPr>
        <p:txBody>
          <a:bodyPr>
            <a:normAutofit/>
          </a:bodyPr>
          <a:lstStyle/>
          <a:p>
            <a:r>
              <a:rPr lang="lv-LV" dirty="0"/>
              <a:t>Darbs ar datnēm</a:t>
            </a:r>
            <a:endParaRPr lang="lv-LV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23F3F2-E372-4D8C-A918-19DB58C5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9" y="1581830"/>
            <a:ext cx="2762250" cy="4086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A3708-6E1C-46B8-9F9A-DADBD449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177" y="4309678"/>
            <a:ext cx="2494886" cy="22340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9B21D9-E4B3-4F36-A7DC-BD0032D8D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021" y="1631595"/>
            <a:ext cx="7926062" cy="249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DEF-2E43-461D-92DA-EECB37F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496780" cy="1033333"/>
          </a:xfrm>
        </p:spPr>
        <p:txBody>
          <a:bodyPr>
            <a:normAutofit fontScale="90000"/>
          </a:bodyPr>
          <a:lstStyle/>
          <a:p>
            <a:r>
              <a:rPr lang="lv-LV" dirty="0"/>
              <a:t>Pārbauda vai pirmā rinda gatava nolasīšanai:</a:t>
            </a:r>
            <a:endParaRPr lang="lv-LV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23F3F2-E372-4D8C-A918-19DB58C5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9" y="1581830"/>
            <a:ext cx="2762250" cy="4086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A3708-6E1C-46B8-9F9A-DADBD449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20" y="4467852"/>
            <a:ext cx="2494886" cy="22340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394996-C87B-4C9C-9E82-F438639E8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176" y="1450428"/>
            <a:ext cx="7473673" cy="28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8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1CE1-25B8-4917-9CE1-533729F4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361647" cy="1289635"/>
          </a:xfrm>
        </p:spPr>
        <p:txBody>
          <a:bodyPr/>
          <a:lstStyle/>
          <a:p>
            <a:r>
              <a:rPr lang="lv-LV" dirty="0"/>
              <a:t>Patstāvīgais darbs (padziļinātais līmenis)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F4393-4E43-463D-A1B2-D92B15D80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lv-LV" dirty="0"/>
              <a:t>Ielasītajiem datiem piešķirt norādi uz atmiņu (t.i. mainīgajos ielikt datu rindu)</a:t>
            </a:r>
          </a:p>
          <a:p>
            <a:pPr marL="685800" indent="-457200">
              <a:buFont typeface="+mj-lt"/>
              <a:buAutoNum type="arabicPeriod"/>
            </a:pPr>
            <a:r>
              <a:rPr lang="lv-LV" dirty="0"/>
              <a:t>‘</a:t>
            </a:r>
            <a:r>
              <a:rPr lang="lv-LV" dirty="0" err="1"/>
              <a:t>Enter’simbolu</a:t>
            </a:r>
            <a:r>
              <a:rPr lang="lv-LV" dirty="0"/>
              <a:t> pārvērst par ‘tukšo simbolu’</a:t>
            </a:r>
          </a:p>
          <a:p>
            <a:pPr marL="685800" indent="-457200">
              <a:buFont typeface="+mj-lt"/>
              <a:buAutoNum type="arabicPeriod"/>
            </a:pPr>
            <a:r>
              <a:rPr lang="lv-LV" dirty="0"/>
              <a:t>Nodrošināt piekļuvi katram vārdam, kurš atdalīts ar tukšo simbolu</a:t>
            </a:r>
          </a:p>
          <a:p>
            <a:pPr marL="685800" indent="-457200">
              <a:buFont typeface="+mj-lt"/>
              <a:buAutoNum type="arabicPeriod"/>
            </a:pP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324671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/>
              <a:t>Paldies! </a:t>
            </a:r>
            <a:endParaRPr/>
          </a:p>
        </p:txBody>
      </p:sp>
      <p:sp>
        <p:nvSpPr>
          <p:cNvPr id="490" name="Google Shape;490;p38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/>
              <a:t>www.skola2030.lv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/>
              <a:t>facebook.com/Skola2030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kola20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C51A0"/>
      </a:accent1>
      <a:accent2>
        <a:srgbClr val="F89C33"/>
      </a:accent2>
      <a:accent3>
        <a:srgbClr val="00B4A4"/>
      </a:accent3>
      <a:accent4>
        <a:srgbClr val="F96C4B"/>
      </a:accent4>
      <a:accent5>
        <a:srgbClr val="65BAE8"/>
      </a:accent5>
      <a:accent6>
        <a:srgbClr val="22A862"/>
      </a:accent6>
      <a:hlink>
        <a:srgbClr val="7C51A0"/>
      </a:hlink>
      <a:folHlink>
        <a:srgbClr val="F89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Skola20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C51A0"/>
      </a:accent1>
      <a:accent2>
        <a:srgbClr val="F89C33"/>
      </a:accent2>
      <a:accent3>
        <a:srgbClr val="00B4A4"/>
      </a:accent3>
      <a:accent4>
        <a:srgbClr val="F96C4B"/>
      </a:accent4>
      <a:accent5>
        <a:srgbClr val="65BAE8"/>
      </a:accent5>
      <a:accent6>
        <a:srgbClr val="22A862"/>
      </a:accent6>
      <a:hlink>
        <a:srgbClr val="7C51A0"/>
      </a:hlink>
      <a:folHlink>
        <a:srgbClr val="F89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4506</TotalTime>
  <Words>258</Words>
  <Application>Microsoft Office PowerPoint</Application>
  <PresentationFormat>Widescreen</PresentationFormat>
  <Paragraphs>30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Office Theme</vt:lpstr>
      <vt:lpstr>1_Office Theme</vt:lpstr>
      <vt:lpstr>Bibliotēkas un datnes   Anita Līva Marina Juzova</vt:lpstr>
      <vt:lpstr>Izmanto programmēšanas valodas un tās bibliotēku dokumentāciju un palīdzības sistēmu, lai patstāvīgi apgūtu citas to piedāvātās iespējas, kas nepieciešamas konkrētās programmatūras izstrādei. (T.A. 2.4.10.) </vt:lpstr>
      <vt:lpstr>Bibliotēkas ir noderīgu līdzekļu kolekcija, kura novērš nepieciešamību rakstīt kodu no nulles.  </vt:lpstr>
      <vt:lpstr>SR izmanto moduli fileinput, lai atvieglotu datu ievadīšanu </vt:lpstr>
      <vt:lpstr>Mode</vt:lpstr>
      <vt:lpstr>Darbs ar datnēm</vt:lpstr>
      <vt:lpstr>Pārbauda vai pirmā rinda gatava nolasīšanai:</vt:lpstr>
      <vt:lpstr>Patstāvīgais darbs (padziļinātais līmenis)</vt:lpstr>
      <vt:lpstr>Paldies!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 DARBA SEMINĀRS 2019.gada 5.jūnijā  Runātāja vārds</dc:title>
  <dc:creator>Digna Degtjarova</dc:creator>
  <cp:lastModifiedBy>Marina Juzova</cp:lastModifiedBy>
  <cp:revision>149</cp:revision>
  <dcterms:created xsi:type="dcterms:W3CDTF">2018-12-14T15:14:07Z</dcterms:created>
  <dcterms:modified xsi:type="dcterms:W3CDTF">2022-03-21T18:29:44Z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0x01010067E88174C1AD6648A7014A85443960BE</vt:lpwstr>
  </property>
  <property fmtid="{D5CDD505-2E9C-101B-9397-08002B2CF9AE}" pid="3" name="AuthorIds_UIVersion_2560">
    <vt:lpwstr>230</vt:lpwstr>
  </property>
</Properties>
</file>